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</p:sldMasterIdLst>
  <p:sldIdLst>
    <p:sldId id="258" r:id="rId19"/>
    <p:sldId id="292" r:id="rId20"/>
    <p:sldId id="256" r:id="rId21"/>
    <p:sldId id="257" r:id="rId22"/>
    <p:sldId id="259" r:id="rId23"/>
    <p:sldId id="273" r:id="rId24"/>
    <p:sldId id="264" r:id="rId25"/>
    <p:sldId id="265" r:id="rId26"/>
    <p:sldId id="266" r:id="rId27"/>
    <p:sldId id="267" r:id="rId28"/>
    <p:sldId id="269" r:id="rId29"/>
    <p:sldId id="288" r:id="rId30"/>
    <p:sldId id="294" r:id="rId31"/>
    <p:sldId id="271" r:id="rId32"/>
    <p:sldId id="291" r:id="rId33"/>
    <p:sldId id="278" r:id="rId34"/>
    <p:sldId id="296" r:id="rId35"/>
    <p:sldId id="272" r:id="rId36"/>
    <p:sldId id="295" r:id="rId37"/>
    <p:sldId id="260" r:id="rId38"/>
    <p:sldId id="261" r:id="rId3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4000" kern="1200">
        <a:solidFill>
          <a:srgbClr val="3F3F3F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0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344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58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2997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69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9414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241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480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547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13135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96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86317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910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9336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413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326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902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2048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258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111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378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9359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3057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9505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557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08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29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537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748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27363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258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004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374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9560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93551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579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12282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477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586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599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175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799002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970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685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10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924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716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9988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09582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839812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39171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279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1225" y="7797800"/>
            <a:ext cx="3000375" cy="163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797800"/>
            <a:ext cx="8848725" cy="163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550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467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1693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34278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00" y="7467600"/>
            <a:ext cx="276860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21900" y="7467600"/>
            <a:ext cx="276860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0230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80744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08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816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2911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51826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0229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771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8100" y="698500"/>
            <a:ext cx="1422400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00" y="698500"/>
            <a:ext cx="4114800" cy="840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4491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449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882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20525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970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685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648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055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2814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5159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55868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58883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2213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637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1225" y="7797800"/>
            <a:ext cx="3000375" cy="163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797800"/>
            <a:ext cx="8848725" cy="163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6732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254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9529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971124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24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6062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1442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8790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6292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595502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65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9161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3974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7610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43168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258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39771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2152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6400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3290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762896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75473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7456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154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49659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3222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21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223212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949349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616200"/>
            <a:ext cx="19050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616200"/>
            <a:ext cx="19050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3305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9208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9308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22279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213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32120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7362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196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42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82408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167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-469900"/>
            <a:ext cx="2925762" cy="918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-469900"/>
            <a:ext cx="8624888" cy="9182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586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150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291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69545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1920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449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799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19774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2897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52911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3181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183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07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07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146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012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33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3031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045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118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78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132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3921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14244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39072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210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7158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870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002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98608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75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161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059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4074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861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12149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3304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3506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354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81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76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18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230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607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8371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510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051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322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956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10086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85484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06311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862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7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0954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977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114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16655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5372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67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471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041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42081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06907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55810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579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42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818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376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41586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0845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874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74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921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102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596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9946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61188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13983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433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7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7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55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82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78498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965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84223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8199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40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79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85300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16546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51297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332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289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89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3335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78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2225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67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124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81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4038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95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16200"/>
            <a:ext cx="50419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792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36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681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25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570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273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4845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417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3989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792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36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681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25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570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273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4845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417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3989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16200"/>
            <a:ext cx="50419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792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36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681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25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570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273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4845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417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3989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00100" y="7797800"/>
            <a:ext cx="6350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59700" y="7797800"/>
            <a:ext cx="50419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200900" y="698500"/>
            <a:ext cx="5689600" cy="16383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200900" y="7467600"/>
            <a:ext cx="5689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00100" y="7797800"/>
            <a:ext cx="6350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59700" y="7797800"/>
            <a:ext cx="50419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616200"/>
            <a:ext cx="3962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792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36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681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256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5701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273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4845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417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398963" indent="-525463" algn="l" rtl="0" fontAlgn="base">
        <a:spcBef>
          <a:spcPts val="3000"/>
        </a:spcBef>
        <a:spcAft>
          <a:spcPct val="0"/>
        </a:spcAft>
        <a:buSzPct val="100000"/>
        <a:buFont typeface="Palatino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-4699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1422400" y="12954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89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3335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78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2225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67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124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81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4038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95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092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197600" y="14097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197600" y="47879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629400"/>
            <a:ext cx="10464800" cy="21209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743200"/>
            <a:ext cx="10464800" cy="4267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787400"/>
            <a:ext cx="10464800" cy="81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1" Type="http://schemas.microsoft.com/office/2007/relationships/media" Target="file://localhost/Users/eugene_r_vigneault/Desktop/1600__Studying%20relativistic%20electron%20precipitation%20with%20BARREL__Millan.ppt_media/BARREL_v1-1.mov" TargetMode="External"/><Relationship Id="rId2" Type="http://schemas.openxmlformats.org/officeDocument/2006/relationships/video" Target="file://localhost/Users/eugene_r_vigneault/Desktop/1600__Studying%20relativistic%20electron%20precipitation%20with%20BARREL__Millan.ppt_media/BARREL_v1-1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054100"/>
            <a:ext cx="36845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3060700" y="5035550"/>
            <a:ext cx="72517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Balloon Array for RBSP Relativistic Electron Losses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623300"/>
            <a:ext cx="10572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8820150"/>
            <a:ext cx="378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79887"/>
          <a:stretch>
            <a:fillRect/>
          </a:stretch>
        </p:blipFill>
        <p:spPr bwMode="auto">
          <a:xfrm>
            <a:off x="2082800" y="8770938"/>
            <a:ext cx="833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20000" r="62105" b="20000"/>
          <a:stretch>
            <a:fillRect/>
          </a:stretch>
        </p:blipFill>
        <p:spPr bwMode="auto">
          <a:xfrm>
            <a:off x="7378700" y="8861425"/>
            <a:ext cx="2641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8748713"/>
            <a:ext cx="1384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82600" y="1657350"/>
            <a:ext cx="11772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Supporting Instrumentation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3000">
                <a:solidFill>
                  <a:srgbClr val="2D0515"/>
                </a:solidFill>
                <a:ea typeface="ＭＳ Ｐゴシック" charset="0"/>
                <a:cs typeface="Palatino" charset="0"/>
              </a:rPr>
              <a:t>  </a:t>
            </a: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GPS time and position: Trimble Lassen SQ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  Data Acquisition System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  Telemetry: Iridium satellite network ~2kbps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304800" y="7575550"/>
            <a:ext cx="11772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Payload 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3000">
                <a:solidFill>
                  <a:srgbClr val="2D0515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Suspended mass: 25 kg (payload ~20 kg)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 Power: ~6W supplied by solar power system</a:t>
            </a:r>
          </a:p>
          <a:p>
            <a:pPr marL="165100" indent="-165100" algn="l">
              <a:buClr>
                <a:srgbClr val="2D0515"/>
              </a:buClr>
              <a:buSzPct val="125000"/>
              <a:buFont typeface="Palatino" charset="0"/>
              <a:buChar char="-"/>
            </a:pPr>
            <a:r>
              <a:rPr lang="en-US" sz="2700">
                <a:solidFill>
                  <a:srgbClr val="2D0515"/>
                </a:solidFill>
                <a:ea typeface="ＭＳ Ｐゴシック" charset="0"/>
                <a:cs typeface="Palatino" charset="0"/>
              </a:rPr>
              <a:t> Hand launched on 300,000 cu ft. balloon to float altitude ~36 km 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600200"/>
            <a:ext cx="1308100" cy="10509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r="23949" b="28139"/>
          <a:stretch>
            <a:fillRect/>
          </a:stretch>
        </p:blipFill>
        <p:spPr bwMode="auto">
          <a:xfrm>
            <a:off x="876300" y="4367213"/>
            <a:ext cx="3670300" cy="32908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406400" y="-469900"/>
            <a:ext cx="1219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Payload Design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rot="10800000" flipH="1">
            <a:off x="7635875" y="2108200"/>
            <a:ext cx="1900238" cy="346075"/>
          </a:xfrm>
          <a:prstGeom prst="line">
            <a:avLst/>
          </a:prstGeom>
          <a:noFill/>
          <a:ln w="28575" cap="flat">
            <a:solidFill>
              <a:srgbClr val="F40B2B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14890" r="320" b="12315"/>
          <a:stretch>
            <a:fillRect/>
          </a:stretch>
        </p:blipFill>
        <p:spPr bwMode="auto">
          <a:xfrm>
            <a:off x="8839200" y="2957513"/>
            <a:ext cx="17653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292600"/>
            <a:ext cx="3848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rot="10800000" flipH="1">
            <a:off x="7861300" y="3386138"/>
            <a:ext cx="1120775" cy="50800"/>
          </a:xfrm>
          <a:prstGeom prst="line">
            <a:avLst/>
          </a:prstGeom>
          <a:noFill/>
          <a:ln w="28575" cap="flat">
            <a:solidFill>
              <a:srgbClr val="F40B2B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rot="10800000" flipH="1">
            <a:off x="5092700" y="6654800"/>
            <a:ext cx="2768600" cy="1574800"/>
          </a:xfrm>
          <a:prstGeom prst="line">
            <a:avLst/>
          </a:prstGeom>
          <a:noFill/>
          <a:ln w="28575" cap="flat">
            <a:solidFill>
              <a:srgbClr val="F40B2B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16802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7099300" y="1644650"/>
            <a:ext cx="57277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BARREL uses an array of balloons to achieve its science 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- 4-5 balloons aloft simultaneously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separation 1-2 hours of MLT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flight durations ~7 days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- 20 balloons per campaign</a:t>
            </a:r>
          </a:p>
          <a:p>
            <a:pPr marL="165100" indent="-165100"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3733800" y="7283450"/>
            <a:ext cx="5295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Two launch sites: </a:t>
            </a:r>
          </a:p>
          <a:p>
            <a:pPr marL="165100" indent="-165100"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Halley Bay </a:t>
            </a:r>
          </a:p>
          <a:p>
            <a:pPr marL="165100" indent="-165100"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SANAE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537200"/>
            <a:ext cx="5565775" cy="38735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6057900" y="6400800"/>
            <a:ext cx="3390900" cy="1714500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5689600" y="6121400"/>
            <a:ext cx="4457700" cy="2501900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06400" y="-546100"/>
            <a:ext cx="1219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Platform - Balloon Array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24599" b="11400"/>
          <a:stretch>
            <a:fillRect/>
          </a:stretch>
        </p:blipFill>
        <p:spPr bwMode="auto">
          <a:xfrm>
            <a:off x="546100" y="1879600"/>
            <a:ext cx="5956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7099300" y="1644650"/>
            <a:ext cx="57277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4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BARREL uses an array of balloons to achieve its science 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- 4-5 balloons aloft simultaneously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separation 1-2 hours of MLT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flight durations ~7 days</a:t>
            </a:r>
          </a:p>
          <a:p>
            <a:pPr marL="165100" indent="-165100"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- 20 balloons per campaign</a:t>
            </a:r>
          </a:p>
          <a:p>
            <a:pPr marL="165100" indent="-165100"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3733800" y="7283450"/>
            <a:ext cx="5295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5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Two launch sites: </a:t>
            </a:r>
          </a:p>
          <a:p>
            <a:pPr marL="165100" indent="-165100"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Halley Bay </a:t>
            </a:r>
          </a:p>
          <a:p>
            <a:pPr marL="165100" indent="-165100"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SANAE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537200"/>
            <a:ext cx="5565775" cy="38735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6057900" y="6400800"/>
            <a:ext cx="3390900" cy="1714500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5689600" y="6121400"/>
            <a:ext cx="4457700" cy="2501900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406400" y="-546100"/>
            <a:ext cx="1219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Platform - Balloon Array</a:t>
            </a:r>
          </a:p>
        </p:txBody>
      </p:sp>
      <p:pic>
        <p:nvPicPr>
          <p:cNvPr id="31751" name="BARREL_v1-1.mov" descr="/Users/eugene_r_vigneault/Desktop/1600__Studying relativistic electron precipitation with BARREL__Millan.ppt_media/BARREL_v1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82725"/>
            <a:ext cx="6756400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75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49930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952514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1270000" y="-4699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Flux Depletion Events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8800"/>
            <a:ext cx="8320088" cy="5943600"/>
          </a:xfrm>
          <a:prstGeom prst="rect">
            <a:avLst/>
          </a:prstGeom>
          <a:noFill/>
          <a:ln>
            <a:noFill/>
          </a:ln>
          <a:effectLst>
            <a:outerShdw blurRad="127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98425" y="1454150"/>
            <a:ext cx="5118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15900" indent="-215900" algn="l">
              <a:buSzPct val="77000"/>
              <a:buFontTx/>
              <a:buBlip>
                <a:blip r:embed="rId3"/>
              </a:buBlip>
            </a:pPr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Precipitation observed by POES during GOES dropout event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rot="10800000">
            <a:off x="4889500" y="1752600"/>
            <a:ext cx="4013200" cy="990600"/>
          </a:xfrm>
          <a:prstGeom prst="line">
            <a:avLst/>
          </a:prstGeom>
          <a:noFill/>
          <a:ln w="25400" cap="flat">
            <a:solidFill>
              <a:srgbClr val="40404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14300" y="5454650"/>
            <a:ext cx="4318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15900" indent="-215900" algn="l">
              <a:buSzPct val="77000"/>
              <a:buFontTx/>
              <a:buBlip>
                <a:blip r:embed="rId4"/>
              </a:buBlip>
            </a:pPr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Precipitation maps to distances inside geosynchronous satellites</a:t>
            </a:r>
          </a:p>
          <a:p>
            <a:pPr marL="215900" indent="-215900" algn="l">
              <a:buSzPct val="77000"/>
              <a:buFontTx/>
              <a:buBlip>
                <a:blip r:embed="rId4"/>
              </a:buBlip>
            </a:pPr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GOES sampling open drift paths for at least part of the time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rot="10800000">
            <a:off x="3911600" y="2335213"/>
            <a:ext cx="5181600" cy="2236787"/>
          </a:xfrm>
          <a:prstGeom prst="line">
            <a:avLst/>
          </a:prstGeom>
          <a:noFill/>
          <a:ln w="25400" cap="flat">
            <a:solidFill>
              <a:srgbClr val="40404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 b="52107"/>
          <a:stretch>
            <a:fillRect/>
          </a:stretch>
        </p:blipFill>
        <p:spPr bwMode="auto">
          <a:xfrm>
            <a:off x="4887913" y="6997700"/>
            <a:ext cx="71516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-1588" y="9391650"/>
            <a:ext cx="26654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a typeface="ＭＳ Ｐゴシック" charset="0"/>
                <a:cs typeface="Palatino" charset="0"/>
              </a:rPr>
              <a:t>(Millan et al., 2010)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xfrm>
            <a:off x="684213" y="-387350"/>
            <a:ext cx="11963400" cy="1701800"/>
          </a:xfrm>
          <a:ln/>
        </p:spPr>
        <p:txBody>
          <a:bodyPr/>
          <a:lstStyle/>
          <a:p>
            <a:r>
              <a:rPr lang="en-US" sz="5600"/>
              <a:t>BARREL with Other Resources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339725" y="1377950"/>
            <a:ext cx="123063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Strengths of balloon-based measurements:</a:t>
            </a:r>
          </a:p>
          <a:p>
            <a:pPr algn="l">
              <a:buSzPct val="125000"/>
              <a:buFont typeface="Palatino" charset="0"/>
              <a:buChar char="-"/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know definitively that what we</a:t>
            </a:r>
            <a:r>
              <a:rPr lang="ja-JP" altLang="en-US" sz="3000">
                <a:solidFill>
                  <a:schemeClr val="tx1"/>
                </a:solidFill>
                <a:latin typeface="Arial"/>
                <a:ea typeface="ＭＳ Ｐゴシック" charset="0"/>
                <a:cs typeface="Palatino" charset="0"/>
              </a:rPr>
              <a:t>’</a:t>
            </a: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re seeing is precipitating electrons</a:t>
            </a:r>
          </a:p>
          <a:p>
            <a:pPr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 can separate temporal and spatial variations</a:t>
            </a:r>
          </a:p>
          <a:p>
            <a:pPr algn="l">
              <a:buSzPct val="125000"/>
              <a:buFont typeface="Palatino" charset="0"/>
              <a:buChar char="-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 array provides multi-point measurements</a:t>
            </a:r>
          </a:p>
          <a:p>
            <a:pPr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  <a:p>
            <a:pPr algn="l"/>
            <a:r>
              <a:rPr lang="en-US" sz="30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How can we best combine our data with other observations?</a:t>
            </a:r>
          </a:p>
          <a:p>
            <a:pPr algn="l"/>
            <a:r>
              <a:rPr lang="en-US" sz="3000">
                <a:solidFill>
                  <a:srgbClr val="A8184B"/>
                </a:solidFill>
                <a:ea typeface="ＭＳ Ｐゴシック" charset="0"/>
                <a:cs typeface="Palatino" charset="0"/>
              </a:rPr>
              <a:t>   - unique opportunity to measure precipitation, particle distributions, and waves simultaneously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compare precipitation rate with trapped flux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map the location of precipitation to the equatorial plane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comparison with riometer data - cross calibration of two methods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combine with ground based measurements of ULF and EMIC waves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- quantitatively test wave-particle interaction theories</a:t>
            </a:r>
          </a:p>
          <a:p>
            <a:pPr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  <a:p>
            <a:pPr marL="685800" lvl="1"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 </a:t>
            </a:r>
          </a:p>
          <a:p>
            <a:pPr algn="l"/>
            <a:endParaRPr lang="en-US" sz="24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609600" y="1085850"/>
            <a:ext cx="117729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Palatino" charset="0"/>
            </a:endParaRPr>
          </a:p>
          <a:p>
            <a:pPr algn="l">
              <a:buSzPct val="49000"/>
              <a:buFontTx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Series of test flights conducted in 2008, 2009, 2010</a:t>
            </a:r>
          </a:p>
          <a:p>
            <a:pPr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Successful Confirmation Review in March 2010</a:t>
            </a:r>
          </a:p>
          <a:p>
            <a:pPr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I&amp;T of first science payload in late July 2011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65500"/>
            <a:ext cx="7493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1231900" y="-5207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BARREL Project Status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76800"/>
            <a:ext cx="66294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r="27333" b="1111"/>
          <a:stretch>
            <a:fillRect/>
          </a:stretch>
        </p:blipFill>
        <p:spPr bwMode="auto">
          <a:xfrm>
            <a:off x="9956800" y="1622425"/>
            <a:ext cx="15113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xfrm>
            <a:off x="-25400" y="-596900"/>
            <a:ext cx="13055600" cy="1714500"/>
          </a:xfrm>
          <a:ln/>
        </p:spPr>
        <p:txBody>
          <a:bodyPr/>
          <a:lstStyle/>
          <a:p>
            <a:r>
              <a:rPr lang="en-US"/>
              <a:t>Schedule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3700"/>
            <a:ext cx="125460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879600"/>
            <a:ext cx="69897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>
          <a:xfrm>
            <a:off x="1270000" y="0"/>
            <a:ext cx="10464800" cy="1524000"/>
          </a:xfrm>
          <a:ln/>
        </p:spPr>
        <p:txBody>
          <a:bodyPr/>
          <a:lstStyle/>
          <a:p>
            <a:r>
              <a:rPr lang="en-US" sz="6000"/>
              <a:t>BARREL TEAM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409700" y="1619250"/>
            <a:ext cx="4406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600" u="sng">
                <a:solidFill>
                  <a:schemeClr val="tx1"/>
                </a:solidFill>
                <a:ea typeface="ＭＳ Ｐゴシック" charset="0"/>
                <a:cs typeface="Palatino" charset="0"/>
              </a:rPr>
              <a:t> Dartmouth College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Robyn Millan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Mary Hudson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David McGaw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Leslie Woodger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800" baseline="32000">
                <a:solidFill>
                  <a:schemeClr val="tx1"/>
                </a:solidFill>
                <a:ea typeface="ＭＳ Ｐゴシック" charset="0"/>
                <a:cs typeface="Palatino" charset="0"/>
              </a:rPr>
              <a:t>*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Jessica Hewitt 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Karl Yando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Brett Anderson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Nick Knezek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Julianna Scheiman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Mike D</a:t>
            </a:r>
            <a:r>
              <a:rPr lang="ja-JP" altLang="en-US" sz="2800">
                <a:solidFill>
                  <a:schemeClr val="tx1"/>
                </a:solidFill>
                <a:latin typeface="Arial"/>
                <a:ea typeface="ＭＳ Ｐゴシック" charset="0"/>
                <a:cs typeface="Palatino" charset="0"/>
              </a:rPr>
              <a:t>’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Andrea</a:t>
            </a:r>
          </a:p>
          <a:p>
            <a:pPr marL="165100" indent="-165100" algn="l"/>
            <a:endParaRPr lang="en-US" sz="2800">
              <a:solidFill>
                <a:schemeClr val="tx1"/>
              </a:solidFill>
              <a:ea typeface="ＭＳ Ｐゴシック" charset="0"/>
              <a:cs typeface="Palatino" charset="0"/>
            </a:endParaRPr>
          </a:p>
          <a:p>
            <a:pPr marL="165100" indent="-165100" algn="l"/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* Now at USAF Academy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6197600" y="1638300"/>
            <a:ext cx="5778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600" u="sng">
                <a:solidFill>
                  <a:schemeClr val="tx1"/>
                </a:solidFill>
                <a:ea typeface="ＭＳ Ｐゴシック" charset="0"/>
                <a:cs typeface="Palatino" charset="0"/>
              </a:rPr>
              <a:t> University of Washington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Michael McCarthy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Amanda Baker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6210300" y="3422650"/>
            <a:ext cx="4406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600" u="sng">
                <a:solidFill>
                  <a:schemeClr val="tx1"/>
                </a:solidFill>
                <a:ea typeface="ＭＳ Ｐゴシック" charset="0"/>
                <a:cs typeface="Palatino" charset="0"/>
              </a:rPr>
              <a:t> U. C. Berkeley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John Sample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Bob Lin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6210300" y="5124450"/>
            <a:ext cx="4406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600" u="sng">
                <a:solidFill>
                  <a:schemeClr val="tx1"/>
                </a:solidFill>
                <a:ea typeface="ＭＳ Ｐゴシック" charset="0"/>
                <a:cs typeface="Palatino" charset="0"/>
              </a:rPr>
              <a:t> U. C. Santa Cruz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David Smith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Max Comess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Andrew Liang</a:t>
            </a:r>
          </a:p>
          <a:p>
            <a:pPr marL="495300" lvl="1" indent="-165100" algn="l">
              <a:buSzPct val="125000"/>
              <a:buFont typeface="Palatino" charset="0"/>
              <a:buChar char="-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Palatino" charset="0"/>
              </a:rPr>
              <a:t> Warren Rexroad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7787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xfrm>
            <a:off x="-25400" y="-596900"/>
            <a:ext cx="13055600" cy="1714500"/>
          </a:xfrm>
          <a:ln/>
        </p:spPr>
        <p:txBody>
          <a:bodyPr/>
          <a:lstStyle/>
          <a:p>
            <a:r>
              <a:rPr lang="en-US"/>
              <a:t>Information BARREL Provides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557213" y="1689100"/>
            <a:ext cx="11872912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SzPct val="125000"/>
              <a:buFont typeface="Palatino" charset="0"/>
              <a:buChar char="-"/>
            </a:pPr>
            <a:r>
              <a:rPr lang="en-US" sz="24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Available near real-time (within 1 hour)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Balloon locations – where are measurements available? </a:t>
            </a:r>
          </a:p>
          <a:p>
            <a:pPr algn="l">
              <a:buSzPct val="125000"/>
              <a:buFont typeface="Palatino" charset="0"/>
              <a:buChar char="-"/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Times of conjunctions with RBSP.Quick-look plots (e.g. count rates, raw spectra)Is there energetic precipitation at a given location and time? </a:t>
            </a:r>
          </a:p>
          <a:p>
            <a:pPr algn="l">
              <a:buSzPct val="125000"/>
              <a:buFont typeface="Palatino" charset="0"/>
              <a:buChar char="-"/>
            </a:pPr>
            <a:r>
              <a:rPr lang="en-US" sz="24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Data publicly available: 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Ascii, CDF, IDL save files – uncalibrated data extracted from binary filesFast Spectra: X-ray count rate in 4 energy channels at 50ms Higher resolution 48 channel X-ray spectra every 4 sec.Highest resolution 256 channel X-ray spectra accumulated over 32 s (for calibration)</a:t>
            </a:r>
            <a:r>
              <a:rPr lang="en-US" sz="24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Requiring more processing (bkgnd subtraction; modeling response, etc.)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Flux and energy spectrum of precipitating electrons for specific events.Spatial distribution of precipitation (maps)</a:t>
            </a:r>
            <a:r>
              <a:rPr lang="en-US" sz="24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IDL software tools 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For plotting data and balloon locationsSpectral analysis and inversion of X-ray spectrum, instrument response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784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247900"/>
            <a:ext cx="8337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3619500" y="3543300"/>
            <a:ext cx="3340100" cy="722313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496888" y="3911600"/>
            <a:ext cx="3530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Depletions in &gt;2 MeV electron flux measured by GOES spacecraft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317500" y="1517650"/>
            <a:ext cx="11772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3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Decreases of the trapped electron flux can be rapid and catastrophic</a:t>
            </a:r>
          </a:p>
          <a:p>
            <a:pPr marL="165100" indent="-165100"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2253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2413"/>
            <a:ext cx="8001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/>
          </p:cNvSpPr>
          <p:nvPr/>
        </p:nvSpPr>
        <p:spPr bwMode="auto">
          <a:xfrm>
            <a:off x="10074275" y="4483100"/>
            <a:ext cx="1990725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640E2F"/>
                </a:solidFill>
                <a:ea typeface="ＭＳ Ｐゴシック" charset="0"/>
                <a:cs typeface="Palatino" charset="0"/>
              </a:rPr>
              <a:t>(Onsager et. al, 2002)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9867900" y="8083550"/>
            <a:ext cx="1778000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640E2F"/>
                </a:solidFill>
                <a:ea typeface="ＭＳ Ｐゴシック" charset="0"/>
                <a:cs typeface="Palatino" charset="0"/>
              </a:rPr>
              <a:t>(Green et al., 2004)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2841625" y="8648700"/>
            <a:ext cx="2663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Electrons still gone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137275" y="8648700"/>
            <a:ext cx="6127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Palatino" charset="0"/>
              </a:rPr>
              <a:t>...even after magnetic field returns to dipolar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051300" y="7696200"/>
            <a:ext cx="1371600" cy="1090613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7975600" y="7594600"/>
            <a:ext cx="1371600" cy="1090613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241300" y="5588000"/>
            <a:ext cx="353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Superposed epoch study of 52 depletion events =&gt; </a:t>
            </a:r>
            <a:r>
              <a:rPr lang="en-US" sz="2500" b="1">
                <a:solidFill>
                  <a:schemeClr val="tx1"/>
                </a:solidFill>
                <a:ea typeface="ＭＳ Ｐゴシック" charset="0"/>
                <a:cs typeface="Palatino" charset="0"/>
              </a:rPr>
              <a:t>real losses</a:t>
            </a:r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 of electrons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1270000" y="-4699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Electron Losses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1"/>
          <p:cNvSpPr>
            <a:spLocks noChangeShapeType="1"/>
          </p:cNvSpPr>
          <p:nvPr/>
        </p:nvSpPr>
        <p:spPr bwMode="auto">
          <a:xfrm flipH="1">
            <a:off x="1611313" y="4635500"/>
            <a:ext cx="3341687" cy="722313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444500" y="7385050"/>
            <a:ext cx="117729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rgbClr val="343434"/>
                </a:solidFill>
                <a:ea typeface="ＭＳ Ｐゴシック" charset="0"/>
                <a:cs typeface="Palatino" charset="0"/>
              </a:rPr>
              <a:t>Electrons scattered to small pitch angles (for example by plasma waves) and collide with the atmosphere: B</a:t>
            </a:r>
            <a:r>
              <a:rPr lang="en-US" sz="3000" baseline="-6000">
                <a:solidFill>
                  <a:srgbClr val="343434"/>
                </a:solidFill>
                <a:ea typeface="ＭＳ Ｐゴシック" charset="0"/>
                <a:cs typeface="Palatino" charset="0"/>
              </a:rPr>
              <a:t>m</a:t>
            </a:r>
            <a:r>
              <a:rPr lang="en-US" sz="3000">
                <a:solidFill>
                  <a:srgbClr val="343434"/>
                </a:solidFill>
                <a:ea typeface="ＭＳ Ｐゴシック" charset="0"/>
                <a:cs typeface="Palatino" charset="0"/>
              </a:rPr>
              <a:t> = B</a:t>
            </a:r>
            <a:r>
              <a:rPr lang="en-US" sz="3000" baseline="-6000">
                <a:solidFill>
                  <a:srgbClr val="343434"/>
                </a:solidFill>
                <a:ea typeface="ＭＳ Ｐゴシック" charset="0"/>
                <a:cs typeface="Palatino" charset="0"/>
              </a:rPr>
              <a:t>eq</a:t>
            </a:r>
            <a:r>
              <a:rPr lang="en-US" sz="3000">
                <a:solidFill>
                  <a:srgbClr val="343434"/>
                </a:solidFill>
                <a:ea typeface="ＭＳ Ｐゴシック" charset="0"/>
                <a:cs typeface="Palatino" charset="0"/>
              </a:rPr>
              <a:t>/sin</a:t>
            </a:r>
            <a:r>
              <a:rPr lang="en-US" sz="3000" baseline="32000">
                <a:solidFill>
                  <a:srgbClr val="343434"/>
                </a:solidFill>
                <a:ea typeface="ＭＳ Ｐゴシック" charset="0"/>
                <a:cs typeface="Palatino" charset="0"/>
              </a:rPr>
              <a:t>2</a:t>
            </a:r>
            <a:r>
              <a:rPr lang="en-US" sz="3000">
                <a:solidFill>
                  <a:srgbClr val="343434"/>
                </a:solidFill>
                <a:ea typeface="ＭＳ Ｐゴシック" charset="0"/>
                <a:cs typeface="Times" charset="0"/>
              </a:rPr>
              <a:t>α</a:t>
            </a:r>
            <a:r>
              <a:rPr lang="en-US" sz="3000" baseline="-6000">
                <a:solidFill>
                  <a:srgbClr val="343434"/>
                </a:solidFill>
                <a:ea typeface="ＭＳ Ｐゴシック" charset="0"/>
                <a:cs typeface="Palatino" charset="0"/>
              </a:rPr>
              <a:t>eq</a:t>
            </a:r>
            <a:endParaRPr lang="en-US" sz="3000">
              <a:solidFill>
                <a:srgbClr val="343434"/>
              </a:solidFill>
              <a:ea typeface="ＭＳ Ｐゴシック" charset="0"/>
              <a:cs typeface="Palatino" charset="0"/>
            </a:endParaRPr>
          </a:p>
          <a:p>
            <a:pPr marL="165100" indent="-165100" algn="l">
              <a:buSzPct val="49000"/>
              <a:buFontTx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Difficult to measure with equatorial spacecraft since equatorial loss cone is very small and difficult to resolve.</a:t>
            </a:r>
          </a:p>
          <a:p>
            <a:pPr marL="165100" indent="-165100"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270000" y="-4699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Precipitation Losses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127500"/>
            <a:ext cx="4597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247900"/>
            <a:ext cx="4597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444500" y="1447800"/>
            <a:ext cx="11772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Precipitation into the atmosphere plays an important role.</a:t>
            </a:r>
          </a:p>
          <a:p>
            <a:pPr marL="165100" indent="-165100"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6084888" y="2133600"/>
            <a:ext cx="3530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chemeClr val="tx1"/>
                </a:solidFill>
                <a:ea typeface="ＭＳ Ｐゴシック" charset="0"/>
                <a:cs typeface="Palatino" charset="0"/>
              </a:rPr>
              <a:t>Increase in SAMPEX bounce loss cone flux =&gt; precipitation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1325563" y="5905500"/>
            <a:ext cx="1893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Palatino" charset="0"/>
              </a:rPr>
              <a:t>(Green et al., 2004)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609600" y="3143250"/>
            <a:ext cx="11772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Palatino" charset="0"/>
            </a:endParaRPr>
          </a:p>
          <a:p>
            <a:pPr algn="l">
              <a:buSzPct val="49000"/>
              <a:buFontTx/>
              <a:buChar char="•"/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 Two Antarctic Science Campaigns during RBSP Mission</a:t>
            </a:r>
          </a:p>
          <a:p>
            <a:pPr algn="l">
              <a:buSzPct val="125000"/>
              <a:buFont typeface="Palatino" charset="0"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20 small balloon payloads in each campaign in 2013 and 2014</a:t>
            </a:r>
          </a:p>
          <a:p>
            <a:pPr algn="l">
              <a:buSzPct val="125000"/>
              <a:buFont typeface="Palatino" charset="0"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Launched successively to set up slowly drifting array</a:t>
            </a:r>
          </a:p>
          <a:p>
            <a:pPr algn="l">
              <a:buSzPct val="125000"/>
              <a:buFont typeface="Palatino" charset="0"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Long duration balloon flights =&gt; 30 day campaign</a:t>
            </a:r>
          </a:p>
          <a:p>
            <a:pPr algn="l">
              <a:buSzPct val="125000"/>
              <a:buFont typeface="Palatino" charset="0"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&gt;3000 hours of data in radiation belt region (L&lt;7)</a:t>
            </a:r>
          </a:p>
          <a:p>
            <a:pPr algn="l">
              <a:buSzPct val="125000"/>
              <a:buFont typeface="Palatino" charset="0"/>
              <a:buBlip>
                <a:blip r:embed="rId2"/>
              </a:buBlip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Palatino" charset="0"/>
              </a:rPr>
              <a:t>Launch sites planned: Halley Bay and South African Antarctic station (SANAE)</a:t>
            </a:r>
          </a:p>
          <a:p>
            <a:pPr algn="l"/>
            <a:endParaRPr lang="en-US" sz="3000">
              <a:solidFill>
                <a:schemeClr val="tx1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534988" y="1905000"/>
            <a:ext cx="11214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19100" indent="-419100" algn="l">
              <a:buSzPct val="155000"/>
              <a:buFontTx/>
              <a:buBlip>
                <a:blip r:embed="rId3"/>
              </a:buBlip>
            </a:pPr>
            <a:r>
              <a:rPr lang="en-US" sz="3500">
                <a:solidFill>
                  <a:schemeClr val="tx1"/>
                </a:solidFill>
                <a:ea typeface="ＭＳ Ｐゴシック" charset="0"/>
                <a:cs typeface="Palatino" charset="0"/>
              </a:rPr>
              <a:t>BARREL is a multiple-balloon experiment designed to study relativistic electron precipitation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206500" y="-469900"/>
            <a:ext cx="11150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BARREL Project Overview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1092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766050"/>
            <a:ext cx="18669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401050"/>
            <a:ext cx="378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79886"/>
          <a:stretch>
            <a:fillRect/>
          </a:stretch>
        </p:blipFill>
        <p:spPr bwMode="auto">
          <a:xfrm>
            <a:off x="3251200" y="8196263"/>
            <a:ext cx="11049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20000" r="62105" b="20000"/>
          <a:stretch>
            <a:fillRect/>
          </a:stretch>
        </p:blipFill>
        <p:spPr bwMode="auto">
          <a:xfrm>
            <a:off x="9194800" y="8388350"/>
            <a:ext cx="2908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175"/>
            <a:ext cx="13181013" cy="9885363"/>
          </a:xfrm>
          <a:prstGeom prst="rect">
            <a:avLst/>
          </a:prstGeom>
          <a:noFill/>
          <a:ln w="12700" cap="flat">
            <a:solidFill>
              <a:srgbClr val="000000">
                <a:alpha val="39999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</a:extLst>
        </p:spPr>
      </p:pic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977900" y="-469900"/>
            <a:ext cx="11150600" cy="1714500"/>
          </a:xfrm>
          <a:ln/>
        </p:spPr>
        <p:txBody>
          <a:bodyPr/>
          <a:lstStyle/>
          <a:p>
            <a:r>
              <a:rPr lang="en-US"/>
              <a:t>Science Objectives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609600" y="1714500"/>
            <a:ext cx="1193800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spcBef>
                <a:spcPts val="200"/>
              </a:spcBef>
              <a:buSzPct val="49000"/>
              <a:buFontTx/>
              <a:buBlip>
                <a:blip r:embed="rId3"/>
              </a:buBlip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Determine electron loss rate during specific relativistic electron events</a:t>
            </a:r>
          </a:p>
          <a:p>
            <a:pPr marL="165100" indent="-165100" algn="l">
              <a:spcBef>
                <a:spcPts val="200"/>
              </a:spcBef>
              <a:buClr>
                <a:srgbClr val="2D0515"/>
              </a:buClr>
              <a:buSzPct val="125000"/>
              <a:buFont typeface="Cochin" charset="0"/>
              <a:buChar char="-"/>
            </a:pPr>
            <a:r>
              <a:rPr lang="en-US" sz="2700">
                <a:solidFill>
                  <a:srgbClr val="2D0515"/>
                </a:solidFill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Simultaneously measure precipitation over a wide range of magnetic local times.</a:t>
            </a:r>
          </a:p>
          <a:p>
            <a:pPr marL="165100" indent="-165100" algn="l">
              <a:spcBef>
                <a:spcPts val="200"/>
              </a:spcBef>
              <a:buSzPct val="49000"/>
              <a:buFontTx/>
              <a:buBlip>
                <a:blip r:embed="rId3"/>
              </a:buBlip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Directly test models of wave-particle interactions</a:t>
            </a:r>
          </a:p>
          <a:p>
            <a:pPr marL="165100" indent="-165100" algn="l">
              <a:spcBef>
                <a:spcPts val="200"/>
              </a:spcBef>
              <a:buClr>
                <a:srgbClr val="2D0515"/>
              </a:buClr>
              <a:buSzPct val="125000"/>
              <a:buFont typeface="Cochin" charset="0"/>
              <a:buChar char="-"/>
            </a:pPr>
            <a:r>
              <a:rPr lang="en-US" sz="2700">
                <a:solidFill>
                  <a:srgbClr val="2D0515"/>
                </a:solidFill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Combine balloon measurements of precipitation with in situ RBSP measurements of plasma waves and particles</a:t>
            </a:r>
          </a:p>
          <a:p>
            <a:pPr marL="165100" indent="-165100" algn="l">
              <a:spcBef>
                <a:spcPts val="200"/>
              </a:spcBef>
              <a:buSzPct val="49000"/>
              <a:buFontTx/>
              <a:buBlip>
                <a:blip r:embed="rId3"/>
              </a:buBlip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Determine relative importance of different classes of precipitation</a:t>
            </a:r>
          </a:p>
          <a:p>
            <a:pPr marL="165100" indent="-165100" algn="l">
              <a:spcBef>
                <a:spcPts val="200"/>
              </a:spcBef>
              <a:buClr>
                <a:srgbClr val="2D0515"/>
              </a:buClr>
              <a:buSzPct val="125000"/>
              <a:buFont typeface="Cochin" charset="0"/>
              <a:buChar char="-"/>
            </a:pPr>
            <a:r>
              <a:rPr lang="en-US" sz="2700">
                <a:solidFill>
                  <a:srgbClr val="2D0515"/>
                </a:solidFill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Occurrence probability maps in L-value and MLT</a:t>
            </a:r>
          </a:p>
          <a:p>
            <a:pPr marL="165100" indent="-165100" algn="l">
              <a:spcBef>
                <a:spcPts val="200"/>
              </a:spcBef>
              <a:buSzPct val="49000"/>
              <a:buFontTx/>
              <a:buBlip>
                <a:blip r:embed="rId3"/>
              </a:buBlip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Palatino" charset="0"/>
              </a:rPr>
              <a:t>Determine spatial extent and large-scale structure of precipitation.</a:t>
            </a:r>
          </a:p>
          <a:p>
            <a:pPr marL="165100" indent="-165100" algn="l">
              <a:spcBef>
                <a:spcPts val="200"/>
              </a:spcBef>
              <a:buClr>
                <a:srgbClr val="2D0515"/>
              </a:buClr>
              <a:buSzPct val="125000"/>
              <a:buFont typeface="Cochin" charset="0"/>
              <a:buChar char="-"/>
            </a:pPr>
            <a:r>
              <a:rPr lang="en-US" sz="2700">
                <a:solidFill>
                  <a:srgbClr val="2D0515"/>
                </a:solidFill>
                <a:latin typeface="Cochin" charset="0"/>
                <a:ea typeface="ＭＳ Ｐゴシック" charset="0"/>
                <a:cs typeface="Cochin" charset="0"/>
                <a:sym typeface="Cochin" charset="0"/>
              </a:rPr>
              <a:t>Multi-point measurements provide large-scale coverage and resolve spatial-temporal ambiguity.</a:t>
            </a:r>
          </a:p>
          <a:p>
            <a:pPr marL="165100" indent="-165100" algn="l">
              <a:spcBef>
                <a:spcPts val="200"/>
              </a:spcBef>
            </a:pPr>
            <a:endParaRPr lang="en-US" sz="2700">
              <a:solidFill>
                <a:srgbClr val="2D0515"/>
              </a:solidFill>
              <a:latin typeface="Cochin" charset="0"/>
              <a:ea typeface="ＭＳ Ｐゴシック" charset="0"/>
              <a:cs typeface="Cochin" charset="0"/>
              <a:sym typeface="Cochi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908300"/>
            <a:ext cx="6197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083300"/>
            <a:ext cx="6197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9600"/>
            <a:ext cx="176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590800"/>
            <a:ext cx="28702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10566400" y="5283200"/>
            <a:ext cx="1158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000000"/>
                </a:solidFill>
                <a:ea typeface="ＭＳ Ｐゴシック" charset="0"/>
                <a:cs typeface="Palatino" charset="0"/>
              </a:rPr>
              <a:t>~70 km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9945688" y="7480300"/>
            <a:ext cx="1158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000000"/>
                </a:solidFill>
                <a:ea typeface="ＭＳ Ｐゴシック" charset="0"/>
                <a:cs typeface="Palatino" charset="0"/>
              </a:rPr>
              <a:t>~30 km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649288" y="6616700"/>
            <a:ext cx="6896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solidFill>
                  <a:srgbClr val="2D0515"/>
                </a:solidFill>
                <a:ea typeface="ＭＳ Ｐゴシック" charset="0"/>
                <a:cs typeface="Palatino" charset="0"/>
              </a:rPr>
              <a:t>Balloon observations of MeV X-rays made in 1996 over Kiruna, Sweden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482600" y="1619250"/>
            <a:ext cx="11772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6"/>
              </a:buBlip>
            </a:pPr>
            <a:r>
              <a:rPr lang="en-US" sz="3000">
                <a:solidFill>
                  <a:srgbClr val="1A1A1A"/>
                </a:solidFill>
                <a:ea typeface="ＭＳ Ｐゴシック" charset="0"/>
                <a:cs typeface="Palatino" charset="0"/>
              </a:rPr>
              <a:t>Bremsstrahlung X-rays are produced as electrons collide with atmospheric neutrals.</a:t>
            </a:r>
          </a:p>
          <a:p>
            <a:pPr marL="165100" indent="-165100" algn="l"/>
            <a:endParaRPr lang="en-US" sz="3000">
              <a:solidFill>
                <a:srgbClr val="1A1A1A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1625600" y="5892800"/>
            <a:ext cx="927100" cy="838200"/>
          </a:xfrm>
          <a:prstGeom prst="line">
            <a:avLst/>
          </a:prstGeom>
          <a:noFill/>
          <a:ln w="38100" cap="flat">
            <a:solidFill>
              <a:srgbClr val="A6020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431800" y="7651750"/>
            <a:ext cx="86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5100" indent="-165100" algn="l">
              <a:buSzPct val="49000"/>
              <a:buFontTx/>
              <a:buBlip>
                <a:blip r:embed="rId6"/>
              </a:buBlip>
            </a:pPr>
            <a:r>
              <a:rPr lang="en-US" sz="3000">
                <a:solidFill>
                  <a:srgbClr val="1A1A1A"/>
                </a:solidFill>
                <a:ea typeface="ＭＳ Ｐゴシック" charset="0"/>
                <a:cs typeface="Palatino" charset="0"/>
              </a:rPr>
              <a:t>The nearly-stationary balloon platform is complimentary to spacecraft observations</a:t>
            </a:r>
          </a:p>
          <a:p>
            <a:pPr marL="165100" indent="-165100" algn="l"/>
            <a:endParaRPr lang="en-US" sz="3000">
              <a:solidFill>
                <a:srgbClr val="1A1A1A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546100" y="-660400"/>
            <a:ext cx="11899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800">
                <a:solidFill>
                  <a:srgbClr val="000000"/>
                </a:solidFill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Balloon Observations of Loss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362646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Horizontal Alt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Al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Vertical Al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Al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Panoramic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Panoramic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Panora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Square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Square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Squa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Big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343434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Left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Left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934</Words>
  <Characters>0</Characters>
  <Application>Microsoft Macintosh PowerPoint</Application>
  <PresentationFormat>Custom</PresentationFormat>
  <Lines>0</Lines>
  <Paragraphs>121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Palatino</vt:lpstr>
      <vt:lpstr>ヒラギノ明朝 ProN W3</vt:lpstr>
      <vt:lpstr>Copperplate</vt:lpstr>
      <vt:lpstr>Times New Roman</vt:lpstr>
      <vt:lpstr>Cochin</vt:lpstr>
      <vt:lpstr>Times</vt:lpstr>
      <vt:lpstr>Arial</vt:lpstr>
      <vt:lpstr>Blank</vt:lpstr>
      <vt:lpstr>Title - Top</vt:lpstr>
      <vt:lpstr>Title &amp; Subtitle</vt:lpstr>
      <vt:lpstr>Photo - Vertical</vt:lpstr>
      <vt:lpstr>Photo - Vertical Left</vt:lpstr>
      <vt:lpstr>Photo - Horizontal</vt:lpstr>
      <vt:lpstr>Title - Center</vt:lpstr>
      <vt:lpstr>Bullets</vt:lpstr>
      <vt:lpstr>Title &amp; Bullets</vt:lpstr>
      <vt:lpstr>Title &amp; Bullets - Left</vt:lpstr>
      <vt:lpstr>Title &amp; Bullets - 2 Column</vt:lpstr>
      <vt:lpstr>Title, Bullets &amp; Photo</vt:lpstr>
      <vt:lpstr>Photo - Horizontal Alt</vt:lpstr>
      <vt:lpstr>Photo - Vertical Alt</vt:lpstr>
      <vt:lpstr>Photo - Panoramic</vt:lpstr>
      <vt:lpstr>Photo - Square</vt:lpstr>
      <vt:lpstr>Photo - Big</vt:lpstr>
      <vt:lpstr>Title &amp; Bullets - Right</vt:lpstr>
      <vt:lpstr>PowerPoint Presentation</vt:lpstr>
      <vt:lpstr>BARREL TEAM</vt:lpstr>
      <vt:lpstr>PowerPoint Presentation</vt:lpstr>
      <vt:lpstr>PowerPoint Presentation</vt:lpstr>
      <vt:lpstr>PowerPoint Presentation</vt:lpstr>
      <vt:lpstr>PowerPoint Presentation</vt:lpstr>
      <vt:lpstr>Science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BARREL with Other Resources</vt:lpstr>
      <vt:lpstr>PowerPoint Presentation</vt:lpstr>
      <vt:lpstr>Schedule</vt:lpstr>
      <vt:lpstr>PowerPoint Presentation</vt:lpstr>
      <vt:lpstr>Information BARREL Provides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eugene_r_vigneault</cp:lastModifiedBy>
  <cp:revision>1</cp:revision>
  <dcterms:modified xsi:type="dcterms:W3CDTF">2011-07-19T15:39:24Z</dcterms:modified>
</cp:coreProperties>
</file>